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erriweather" panose="000005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1F12D-2E2F-4F07-AA64-4E8075008DDF}" v="1" dt="2025-08-20T10:29:57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30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275" y="1315220"/>
            <a:ext cx="5486400" cy="5486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4614" y="2572226"/>
            <a:ext cx="7326351" cy="30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Launching ZIPGO IN  KAKINADA: Revolutionizing Quick Commerce with Zepto</a:t>
            </a:r>
            <a:endParaRPr lang="en-US" sz="4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744" y="0"/>
            <a:ext cx="4590912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46093" y="577334"/>
            <a:ext cx="262449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6221254" y="1115258"/>
            <a:ext cx="7674293" cy="1810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100"/>
              </a:lnSpc>
              <a:buNone/>
            </a:pPr>
            <a:r>
              <a:rPr lang="en-US" sz="5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Join Us on This Journey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6221254" y="3241119"/>
            <a:ext cx="76742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Zipgo is more than a delivery service—it’s Kakinada’s new way to shop: smart, fast, and local.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21254" y="4148733"/>
            <a:ext cx="76742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Together with Zepto, we are setting a new standard for quick commerce in the city.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536174" y="5371267"/>
            <a:ext cx="7359372" cy="196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"Let’s build the future of instant delivery—one order at a time."</a:t>
            </a:r>
            <a:endParaRPr lang="en-US" sz="4100" dirty="0"/>
          </a:p>
        </p:txBody>
      </p:sp>
      <p:sp>
        <p:nvSpPr>
          <p:cNvPr id="8" name="Shape 5"/>
          <p:cNvSpPr/>
          <p:nvPr/>
        </p:nvSpPr>
        <p:spPr>
          <a:xfrm>
            <a:off x="6221254" y="5056346"/>
            <a:ext cx="22860" cy="2598301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F5F70-360D-A931-8145-35801929E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6946" y="250902"/>
            <a:ext cx="7727795" cy="772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6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63798" y="1495068"/>
            <a:ext cx="129028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Quick Commerce Revolution: Why Now?</a:t>
            </a:r>
            <a:endParaRPr lang="en-US" sz="6700" dirty="0"/>
          </a:p>
        </p:txBody>
      </p:sp>
      <p:sp>
        <p:nvSpPr>
          <p:cNvPr id="4" name="Shape 2"/>
          <p:cNvSpPr/>
          <p:nvPr/>
        </p:nvSpPr>
        <p:spPr>
          <a:xfrm>
            <a:off x="863798" y="399407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665923" y="4078843"/>
            <a:ext cx="329315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Unprecedented Growth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5923" y="4997887"/>
            <a:ext cx="3293150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Zepto delivers groceries in just 10 minutes across 50+ Indian cities, handling up to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1.5 million orders daily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(2025 data), showcasing immense market potential.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67563" y="399407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069687" y="40788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Booming Market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6069687" y="4612362"/>
            <a:ext cx="3293150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Indian quick commerce market is projected for exponential growth, driven by rising consumer demand for instant delivery services.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9671328" y="399407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473452" y="40788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Kakinada's Potential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0473452" y="4612362"/>
            <a:ext cx="329315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Kakinada, a rapidly growing urban hub, is primed for disruption with efficient, reliable local delivery services.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5494" y="646771"/>
            <a:ext cx="2442686" cy="446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83895" y="1233487"/>
            <a:ext cx="1326261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Meet </a:t>
            </a:r>
            <a:r>
              <a:rPr lang="en-US" sz="15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Zepto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India’s Fastest Growing Quick Commerce Startup</a:t>
            </a:r>
            <a:endParaRPr lang="en-US" sz="1500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295" y="1941671"/>
            <a:ext cx="6392942" cy="35960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69743" y="1941671"/>
            <a:ext cx="6484382" cy="81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Founded: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2021 by Aadit Palicha &amp; Kaivalya Vohra</a:t>
            </a:r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469743" y="2261571"/>
            <a:ext cx="6392942" cy="1050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Unicorn Status: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Achieved within 2 years, valued at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$5 billion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(Dec 2024)</a:t>
            </a:r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Head quarters 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Bengaluru, Karnataka, India </a:t>
            </a:r>
            <a:endParaRPr lang="en-US" sz="1500" b="1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Industry 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Quick – commerce</a:t>
            </a:r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services  : 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Online Grocer</a:t>
            </a:r>
            <a:endParaRPr lang="en-US" sz="1500" b="1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53563" y="3985163"/>
            <a:ext cx="6392942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Innovation: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Pioneered the "dark store" micro-warehouse model for 10-minute deliveries of 25,000+ products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53563" y="4761238"/>
            <a:ext cx="6392942" cy="104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Funding &amp; Future: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Raised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$350 million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 domestic funding, planning IPO in FY26, with a strong focus on sustainable growth and profitability.</a:t>
            </a:r>
          </a:p>
          <a:p>
            <a:pPr marL="342900" indent="-342900">
              <a:lnSpc>
                <a:spcPts val="2450"/>
              </a:lnSpc>
              <a:buSzPct val="100000"/>
              <a:buChar char="•"/>
            </a:pP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507" y="113669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63798" y="201584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Zipgo + Zepto: A Powerful Collaboration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688312"/>
            <a:ext cx="4136350" cy="4404479"/>
          </a:xfrm>
          <a:prstGeom prst="roundRect">
            <a:avLst>
              <a:gd name="adj" fmla="val 25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25855" y="2950369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52" y="3112294"/>
            <a:ext cx="333137" cy="41648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25855" y="3937635"/>
            <a:ext cx="316182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Leveraging Expertise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125855" y="4471154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Zipgo benefits from Zepto’s proven technology, logistics, and supply chain efficiency for a robust Kakinada launch.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2688312"/>
            <a:ext cx="4136350" cy="4404479"/>
          </a:xfrm>
          <a:prstGeom prst="roundRect">
            <a:avLst>
              <a:gd name="adj" fmla="val 25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509022" y="2950369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619" y="3112294"/>
            <a:ext cx="333137" cy="41648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09022" y="393763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Unmatched Service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5509022" y="4471154"/>
            <a:ext cx="361223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Combining Zipgo’s local market insights with Zepto’s rapid delivery infrastructure ensures unparalleled speed and quality.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9630132" y="2688312"/>
            <a:ext cx="4136350" cy="4404479"/>
          </a:xfrm>
          <a:prstGeom prst="roundRect">
            <a:avLst>
              <a:gd name="adj" fmla="val 25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92189" y="2950369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786" y="3112294"/>
            <a:ext cx="333137" cy="41648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2189" y="3937635"/>
            <a:ext cx="36122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Democratizing Logistics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9892189" y="4856678"/>
            <a:ext cx="361223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partnership aims to make quick commerce accessible for Kakinada consumers and local brands, fostering growth.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2907" y="528995"/>
            <a:ext cx="2404586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73179" y="1214318"/>
            <a:ext cx="1328404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Zipgo’s Vision for Kakinada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79" y="1716130"/>
            <a:ext cx="13284041" cy="59777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10671" y="1807087"/>
            <a:ext cx="2324689" cy="71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Redefining Convenience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210671" y="2627753"/>
            <a:ext cx="2324689" cy="574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rides, easy bookings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947" y="3615266"/>
            <a:ext cx="514912" cy="5149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48465" y="6290415"/>
            <a:ext cx="2337462" cy="71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Supporting Local Businesses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148465" y="7111081"/>
            <a:ext cx="2337462" cy="574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Partner with shops and vendors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740" y="5492900"/>
            <a:ext cx="514912" cy="51491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996847" y="1762381"/>
            <a:ext cx="2324689" cy="71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Empowering Local Fleets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8996847" y="2583047"/>
            <a:ext cx="2324689" cy="574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Training, tech and fair pay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441" y="3564175"/>
            <a:ext cx="514912" cy="5149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3179" y="7932539"/>
            <a:ext cx="1328404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Zipgo is committed to transforming daily life in Kakinada by delivering unparalleled convenience while strengthening the local economy through strategic partnerships and job creation.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5554" y="431006"/>
            <a:ext cx="195917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48521" y="989290"/>
            <a:ext cx="1353335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Market Opportunity in Kakinada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6" y="186666"/>
            <a:ext cx="12901961" cy="699760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987047" y="2756499"/>
            <a:ext cx="185913" cy="158511"/>
          </a:xfrm>
          <a:prstGeom prst="roundRect">
            <a:avLst>
              <a:gd name="adj" fmla="val 11672"/>
            </a:avLst>
          </a:prstGeom>
          <a:solidFill>
            <a:schemeClr val="bg1"/>
          </a:solidFill>
          <a:ln/>
        </p:spPr>
      </p:sp>
      <p:sp>
        <p:nvSpPr>
          <p:cNvPr id="6" name="Text 3"/>
          <p:cNvSpPr/>
          <p:nvPr/>
        </p:nvSpPr>
        <p:spPr>
          <a:xfrm rot="10800000" flipV="1">
            <a:off x="7312993" y="2836954"/>
            <a:ext cx="2275838" cy="46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000000"/>
                </a:highligh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Urban Population Growth 40</a:t>
            </a:r>
            <a:r>
              <a:rPr lang="en-US" sz="1200" dirty="0">
                <a:solidFill>
                  <a:srgbClr val="E2E6E9"/>
                </a:solidFill>
                <a:highlight>
                  <a:srgbClr val="000000"/>
                </a:highligh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%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8" name="Text 5"/>
          <p:cNvSpPr/>
          <p:nvPr/>
        </p:nvSpPr>
        <p:spPr>
          <a:xfrm>
            <a:off x="4570356" y="2460427"/>
            <a:ext cx="1861185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4526152" y="5039291"/>
            <a:ext cx="156685" cy="152568"/>
          </a:xfrm>
          <a:prstGeom prst="roundRect">
            <a:avLst>
              <a:gd name="adj" fmla="val 11672"/>
            </a:avLst>
          </a:prstGeom>
          <a:solidFill>
            <a:schemeClr val="bg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7"/>
          <p:cNvSpPr/>
          <p:nvPr/>
        </p:nvSpPr>
        <p:spPr>
          <a:xfrm>
            <a:off x="4710676" y="4502745"/>
            <a:ext cx="2462284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b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</a:b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46314" y="7165896"/>
            <a:ext cx="13533358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Kakinada's dynamic growth, combined with increasing tech adoption, creates a fertile ground for Zipgo's instant delivery services. We anticipate capturing a significant market share early on.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9A5FE6-5F1E-BADD-9DAC-F9CAFC4CB6F7}"/>
              </a:ext>
            </a:extLst>
          </p:cNvPr>
          <p:cNvSpPr txBox="1"/>
          <p:nvPr/>
        </p:nvSpPr>
        <p:spPr>
          <a:xfrm>
            <a:off x="4668391" y="4930909"/>
            <a:ext cx="3104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</a:rPr>
              <a:t>Smartphone penetration35%</a:t>
            </a:r>
            <a:r>
              <a:rPr lang="en-IN" dirty="0">
                <a:highlight>
                  <a:srgbClr val="000000"/>
                </a:highlight>
              </a:rPr>
              <a:t>%       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A9345F-2A62-55DA-89EA-191EA7A95719}"/>
              </a:ext>
            </a:extLst>
          </p:cNvPr>
          <p:cNvSpPr txBox="1"/>
          <p:nvPr/>
        </p:nvSpPr>
        <p:spPr>
          <a:xfrm>
            <a:off x="4319535" y="2534603"/>
            <a:ext cx="2669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highlight>
                  <a:srgbClr val="000000"/>
                </a:highlight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Demand For Instant Delivery25%</a:t>
            </a:r>
            <a:endParaRPr lang="en-IN" sz="1600" dirty="0">
              <a:highlight>
                <a:srgbClr val="000000"/>
              </a:highligh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E58E94-4400-9001-79AE-182687F92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88" y="2617113"/>
            <a:ext cx="152413" cy="158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4182" y="651629"/>
            <a:ext cx="296191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829270" y="1495782"/>
            <a:ext cx="12971859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Zipgo Works: Seamless Customer Experience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371838" y="3396972"/>
            <a:ext cx="319944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Intuitive App Interface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829270" y="3909417"/>
            <a:ext cx="3742015" cy="151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Powered by Zepto’s AI-driven order management and real-time tracking for effortless ordering.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154" y="2141339"/>
            <a:ext cx="4540091" cy="454009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42" y="3916501"/>
            <a:ext cx="354449" cy="4431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40647" y="2267783"/>
            <a:ext cx="322004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Optimized Dark Stores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9940647" y="2780228"/>
            <a:ext cx="3860483" cy="151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Strategically located micro-warehouses ensure high inventory availability and lightning-fast dispatch.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154" y="2141339"/>
            <a:ext cx="4540091" cy="454009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150" y="2970669"/>
            <a:ext cx="354449" cy="4431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40647" y="4905137"/>
            <a:ext cx="35824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Flexible Delivery Options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9940647" y="5417582"/>
            <a:ext cx="3860483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Choose from 10-minute express, 30-minute standard, or same-day delivery to suit your needs.</a:t>
            </a:r>
            <a:endParaRPr lang="en-US" sz="1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154" y="2141339"/>
            <a:ext cx="4540091" cy="4540091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996" y="5681960"/>
            <a:ext cx="354449" cy="44315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29270" y="6947892"/>
            <a:ext cx="12971859" cy="75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From order to doorstep, Zipgo promises a smooth, efficient, and transparent experience, designed for modern urban living.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1193" y="384631"/>
            <a:ext cx="2442686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83895" y="1233487"/>
            <a:ext cx="1326261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Overcoming Challenges with Innovation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3895" y="1941671"/>
            <a:ext cx="6392942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Zipgo addresses common quick commerce hurdles through smart, tech-driven solutions, ensuring reliable and high-quality service.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3895" y="2742605"/>
            <a:ext cx="6392942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Logistical Hurdles: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Solved with tech-enabled dark stores and optimized delivery routes.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3895" y="3436025"/>
            <a:ext cx="6392942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Freshness: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Guaranteed through advanced inventory management and cold chain protocols.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3895" y="4129445"/>
            <a:ext cx="6392942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Trust: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Built with transparent pricing, no hidden fees, and consistently reliable service.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46" y="1233487"/>
            <a:ext cx="6392942" cy="63929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507" y="210990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63798" y="298906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Growth &amp; Impact: What Success Looks Like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784878"/>
            <a:ext cx="3005971" cy="308491"/>
          </a:xfrm>
          <a:prstGeom prst="roundRect">
            <a:avLst>
              <a:gd name="adj" fmla="val 3360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3798" y="3784878"/>
            <a:ext cx="3005971" cy="308491"/>
          </a:xfrm>
          <a:prstGeom prst="roundRect">
            <a:avLst>
              <a:gd name="adj" fmla="val 33605"/>
            </a:avLst>
          </a:prstGeom>
          <a:solidFill>
            <a:srgbClr val="609DFF"/>
          </a:solidFill>
          <a:ln/>
        </p:spPr>
      </p:sp>
      <p:sp>
        <p:nvSpPr>
          <p:cNvPr id="6" name="Text 4"/>
          <p:cNvSpPr/>
          <p:nvPr/>
        </p:nvSpPr>
        <p:spPr>
          <a:xfrm>
            <a:off x="4054793" y="3784878"/>
            <a:ext cx="904280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100K+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3798" y="44017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Monthly Orders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63798" y="4935260"/>
            <a:ext cx="409527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Targeting 100,000+ monthly orders in Kakinada by the end of year one.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67563" y="3784878"/>
            <a:ext cx="2814876" cy="308491"/>
          </a:xfrm>
          <a:prstGeom prst="roundRect">
            <a:avLst>
              <a:gd name="adj" fmla="val 3360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67563" y="3784878"/>
            <a:ext cx="2814876" cy="308491"/>
          </a:xfrm>
          <a:prstGeom prst="roundRect">
            <a:avLst>
              <a:gd name="adj" fmla="val 33605"/>
            </a:avLst>
          </a:prstGeom>
          <a:solidFill>
            <a:srgbClr val="609DFF"/>
          </a:solidFill>
          <a:ln/>
        </p:spPr>
      </p:sp>
      <p:sp>
        <p:nvSpPr>
          <p:cNvPr id="11" name="Text 9"/>
          <p:cNvSpPr/>
          <p:nvPr/>
        </p:nvSpPr>
        <p:spPr>
          <a:xfrm>
            <a:off x="8267462" y="3784878"/>
            <a:ext cx="109537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300%+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5267563" y="4401741"/>
            <a:ext cx="391156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Projected Revenue Growth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5267563" y="4935260"/>
            <a:ext cx="409527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Aligned with Zepto’s rapid expansion model, anticipating significant financial scaling.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9671328" y="3784878"/>
            <a:ext cx="716399" cy="308491"/>
          </a:xfrm>
          <a:prstGeom prst="roundRect">
            <a:avLst>
              <a:gd name="adj" fmla="val 3360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572750" y="3784878"/>
            <a:ext cx="319385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Economy Boost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9671328" y="4401741"/>
            <a:ext cx="325481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Positive Social Impact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9671328" y="4935260"/>
            <a:ext cx="409527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Job creation, support for local kiranas, and enhanced consumer lifestyle for Kakinada residents.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637</Words>
  <Application>Microsoft Office PowerPoint</Application>
  <PresentationFormat>Custom</PresentationFormat>
  <Paragraphs>74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Veera venkata durga prasad</dc:creator>
  <cp:lastModifiedBy>Veera venkata durga prasad</cp:lastModifiedBy>
  <cp:revision>4</cp:revision>
  <dcterms:created xsi:type="dcterms:W3CDTF">2025-08-20T05:36:43Z</dcterms:created>
  <dcterms:modified xsi:type="dcterms:W3CDTF">2025-08-21T08:47:18Z</dcterms:modified>
</cp:coreProperties>
</file>